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3" r:id="rId3"/>
    <p:sldId id="304" r:id="rId4"/>
    <p:sldId id="303" r:id="rId5"/>
    <p:sldId id="312" r:id="rId6"/>
    <p:sldId id="313" r:id="rId7"/>
    <p:sldId id="294" r:id="rId8"/>
    <p:sldId id="272" r:id="rId9"/>
    <p:sldId id="305" r:id="rId10"/>
    <p:sldId id="318" r:id="rId11"/>
    <p:sldId id="295" r:id="rId12"/>
    <p:sldId id="306" r:id="rId13"/>
    <p:sldId id="277" r:id="rId14"/>
    <p:sldId id="278" r:id="rId15"/>
    <p:sldId id="279" r:id="rId16"/>
    <p:sldId id="280" r:id="rId17"/>
    <p:sldId id="329" r:id="rId18"/>
    <p:sldId id="307" r:id="rId19"/>
    <p:sldId id="308" r:id="rId20"/>
    <p:sldId id="297" r:id="rId21"/>
    <p:sldId id="298" r:id="rId22"/>
    <p:sldId id="299" r:id="rId23"/>
    <p:sldId id="309" r:id="rId24"/>
    <p:sldId id="310" r:id="rId25"/>
    <p:sldId id="300" r:id="rId26"/>
    <p:sldId id="311" r:id="rId27"/>
    <p:sldId id="319" r:id="rId28"/>
    <p:sldId id="320" r:id="rId29"/>
    <p:sldId id="321" r:id="rId30"/>
    <p:sldId id="291" r:id="rId31"/>
    <p:sldId id="287" r:id="rId32"/>
    <p:sldId id="322" r:id="rId33"/>
    <p:sldId id="323" r:id="rId34"/>
    <p:sldId id="288" r:id="rId35"/>
    <p:sldId id="285" r:id="rId36"/>
    <p:sldId id="324" r:id="rId37"/>
    <p:sldId id="292" r:id="rId38"/>
    <p:sldId id="326" r:id="rId39"/>
    <p:sldId id="282" r:id="rId40"/>
    <p:sldId id="325" r:id="rId41"/>
    <p:sldId id="289" r:id="rId42"/>
    <p:sldId id="327" r:id="rId43"/>
    <p:sldId id="290" r:id="rId44"/>
    <p:sldId id="281" r:id="rId45"/>
    <p:sldId id="283" r:id="rId46"/>
    <p:sldId id="328" r:id="rId47"/>
    <p:sldId id="27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714511"/>
          </a:xfrm>
        </p:spPr>
        <p:txBody>
          <a:bodyPr>
            <a:normAutofit/>
          </a:bodyPr>
          <a:lstStyle/>
          <a:p>
            <a:pPr algn="ctr"/>
            <a:r>
              <a:rPr lang="ru-RU" sz="2700" dirty="0"/>
              <a:t>Муниципальное автономное образовательное учреждение «Лицей № 11»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928934"/>
            <a:ext cx="7772400" cy="1882377"/>
          </a:xfrm>
        </p:spPr>
        <p:txBody>
          <a:bodyPr/>
          <a:lstStyle/>
          <a:p>
            <a:pPr algn="ctr"/>
            <a:r>
              <a:rPr lang="ru-RU" sz="3600" dirty="0"/>
              <a:t>Дошкольное отделение Лицея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Адаптация малышей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T:\Дошкольное  отделение\Педагоги\фото 2021-2022\WhatsApp Image 2021-11-08 at 15.23.01 (7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4464496" cy="49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T:\Дошкольное  отделение\Педагоги\фото 2021-2022\WhatsApp Image 2021-11-08 at 15.20.14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572000" cy="49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6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20880" cy="936104"/>
          </a:xfrm>
        </p:spPr>
        <p:txBody>
          <a:bodyPr/>
          <a:lstStyle/>
          <a:p>
            <a:r>
              <a:rPr lang="ru-RU" dirty="0"/>
              <a:t>Подготовка к школе – основная задача учебной деятельности ДО Лицея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1484784"/>
            <a:ext cx="2880320" cy="2376264"/>
          </a:xfrm>
        </p:spPr>
        <p:txBody>
          <a:bodyPr>
            <a:noAutofit/>
          </a:bodyPr>
          <a:lstStyle/>
          <a:p>
            <a:r>
              <a:rPr lang="ru-RU" sz="1800" dirty="0"/>
              <a:t>Старшая, подготовительная к школе группы ориентированы на подготовку к школе. Для ребят подготовительной к школе группы с сентября по май  ведется подготовка к школе. Ее ведут учителя начальных классов Занятия проходят в учебных классах. Это позволяет детям примерить на себя образ ученика, ощутить атмосферу школы, а также внешне и внутренне мотивировать ребят на то, что они  - будущие первоклассники.</a:t>
            </a:r>
          </a:p>
          <a:p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E64938-A27C-49A5-8BE2-7E9D2BD72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35896" y="1628800"/>
            <a:ext cx="4320480" cy="844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56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20880" cy="936104"/>
          </a:xfrm>
        </p:spPr>
        <p:txBody>
          <a:bodyPr/>
          <a:lstStyle/>
          <a:p>
            <a:r>
              <a:rPr lang="ru-RU" dirty="0"/>
              <a:t>                     Учебная деятельность в ДО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576" y="1700808"/>
            <a:ext cx="3607296" cy="4499992"/>
          </a:xfrm>
        </p:spPr>
        <p:txBody>
          <a:bodyPr>
            <a:normAutofit/>
          </a:bodyPr>
          <a:lstStyle/>
          <a:p>
            <a:r>
              <a:rPr lang="ru-RU" sz="1800" dirty="0"/>
              <a:t>Здесь большую роль играют , как  основные занятия по ФЭМП, развитию речи, ознакомлению с предметным и социальным окружением, рисованию, лепке, аппликации, так и дополнительные занятия. С ребятами проводится комплексная подготовка к школе.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1E3E3BF-6B76-4464-8B60-F68B3DF170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24" y="1412776"/>
            <a:ext cx="4188023" cy="4835624"/>
          </a:xfrm>
        </p:spPr>
      </p:pic>
    </p:spTree>
    <p:extLst>
      <p:ext uri="{BB962C8B-B14F-4D97-AF65-F5344CB8AC3E}">
        <p14:creationId xmlns:p14="http://schemas.microsoft.com/office/powerpoint/2010/main" val="3693006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D0B6E-4F1B-47F4-A953-779CB939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/>
              <a:t>Формирование элементарных математических представлений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A8BE04-D64D-48F5-A7C0-F82697CD13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sz="2800" dirty="0"/>
          </a:p>
          <a:p>
            <a:r>
              <a:rPr lang="ru-RU" sz="2800" dirty="0"/>
              <a:t>К концу учебного года дети должны обучиться навыкам счета в пределах 10. Уметь количество предметов обозначать соответствующей цифрой. </a:t>
            </a:r>
          </a:p>
          <a:p>
            <a:r>
              <a:rPr lang="ru-RU" sz="2800" dirty="0"/>
              <a:t>Уметь сравнивать до 10 предметов по ширине и высоте, располагать их в возрастающей последовательности.</a:t>
            </a:r>
          </a:p>
          <a:p>
            <a:r>
              <a:rPr lang="ru-RU" sz="2800" dirty="0"/>
              <a:t>Уметь делить квадрат на 4 равные части, называть части.</a:t>
            </a:r>
          </a:p>
          <a:p>
            <a:r>
              <a:rPr lang="ru-RU" sz="2800" dirty="0"/>
              <a:t>Уметь ориентироваться на листе бумаги, определять стороны, углы и середину листа.</a:t>
            </a:r>
          </a:p>
          <a:p>
            <a:r>
              <a:rPr lang="ru-RU" sz="2800" dirty="0"/>
              <a:t>Уметь различать и называть плоские и объемные геометрические фигуры (круг, квадрат, треугольник, прямоугольник, шар, куб, цилиндр).</a:t>
            </a:r>
          </a:p>
          <a:p>
            <a:r>
              <a:rPr lang="ru-RU" sz="2800" dirty="0"/>
              <a:t>Уметь последовательно называть дни недели, определять, какой день недели сегодня, какой был вчера, какой будет завтра.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465D44-CB7D-4B11-A601-BA592CA1AC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20085"/>
            <a:ext cx="4038600" cy="4101203"/>
          </a:xfrm>
        </p:spPr>
      </p:pic>
    </p:spTree>
    <p:extLst>
      <p:ext uri="{BB962C8B-B14F-4D97-AF65-F5344CB8AC3E}">
        <p14:creationId xmlns:p14="http://schemas.microsoft.com/office/powerpoint/2010/main" val="232060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CA381-1A23-4319-96DB-63019BE5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2007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Развитие речи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7B004-845F-4533-8807-77C3777FD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238083"/>
            <a:ext cx="4038600" cy="5590221"/>
          </a:xfrm>
        </p:spPr>
        <p:txBody>
          <a:bodyPr>
            <a:noAutofit/>
          </a:bodyPr>
          <a:lstStyle/>
          <a:p>
            <a:r>
              <a:rPr lang="ru-RU" sz="1800" dirty="0"/>
              <a:t>Развитие речи осуществляется в следующих направлениях:</a:t>
            </a:r>
          </a:p>
          <a:p>
            <a:r>
              <a:rPr lang="ru-RU" sz="1800" dirty="0"/>
              <a:t>1.</a:t>
            </a:r>
            <a:r>
              <a:rPr lang="ru-RU" sz="1800" u="sng" dirty="0"/>
              <a:t>Развивающая речевая среда</a:t>
            </a:r>
            <a:endParaRPr lang="ru-RU" sz="1800" dirty="0"/>
          </a:p>
          <a:p>
            <a:r>
              <a:rPr lang="ru-RU" sz="1800" u="sng" dirty="0"/>
              <a:t>2.Формирование словаря</a:t>
            </a:r>
            <a:endParaRPr lang="ru-RU" sz="1800" dirty="0"/>
          </a:p>
          <a:p>
            <a:r>
              <a:rPr lang="ru-RU" sz="1800" dirty="0"/>
              <a:t> </a:t>
            </a:r>
            <a:r>
              <a:rPr lang="ru-RU" sz="1800" u="sng" dirty="0"/>
              <a:t>3.Звуковая культура речи</a:t>
            </a:r>
            <a:endParaRPr lang="ru-RU" sz="1800" dirty="0"/>
          </a:p>
          <a:p>
            <a:r>
              <a:rPr lang="ru-RU" sz="1800" dirty="0"/>
              <a:t> </a:t>
            </a:r>
            <a:r>
              <a:rPr lang="ru-RU" sz="1800" u="sng" dirty="0"/>
              <a:t>4.Грамматический строй речи </a:t>
            </a:r>
            <a:r>
              <a:rPr lang="ru-RU" sz="1800" dirty="0"/>
              <a:t>предложения.</a:t>
            </a:r>
          </a:p>
          <a:p>
            <a:r>
              <a:rPr lang="ru-RU" sz="1800" u="sng" dirty="0"/>
              <a:t>5. Связная речь</a:t>
            </a:r>
          </a:p>
          <a:p>
            <a:r>
              <a:rPr lang="ru-RU" sz="1800" u="sng" dirty="0"/>
              <a:t>6. Подготовка к обучению грамоте</a:t>
            </a:r>
          </a:p>
          <a:p>
            <a:pPr marL="0" indent="0">
              <a:buNone/>
            </a:pPr>
            <a:endParaRPr lang="ru-RU" sz="1800" u="sng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39975BA-58A7-493E-A7F9-DEEF6CCF06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4176464" cy="5374035"/>
          </a:xfrm>
        </p:spPr>
      </p:pic>
    </p:spTree>
    <p:extLst>
      <p:ext uri="{BB962C8B-B14F-4D97-AF65-F5344CB8AC3E}">
        <p14:creationId xmlns:p14="http://schemas.microsoft.com/office/powerpoint/2010/main" val="1094033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C5A1A-089E-48C6-AF6D-479F34E2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Художественно-эстетическое развитие: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A09855-9BA1-4D95-AA27-D8E7B22A1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620688"/>
            <a:ext cx="4176464" cy="6408712"/>
          </a:xfrm>
        </p:spPr>
        <p:txBody>
          <a:bodyPr>
            <a:noAutofit/>
          </a:bodyPr>
          <a:lstStyle/>
          <a:p>
            <a:r>
              <a:rPr lang="ru-RU" sz="1400" b="1" dirty="0"/>
              <a:t>В рисовании:</a:t>
            </a:r>
            <a:r>
              <a:rPr lang="ru-RU" sz="1400" dirty="0"/>
              <a:t> применение различных материалов и инструментов (пастель, мелки, акварель, фломастеры), пользование палитрой, создание новых цветовых тонов и оттенков; различные способы рисования кистью (всем ворсом, концом кисти, </a:t>
            </a:r>
            <a:r>
              <a:rPr lang="ru-RU" sz="1400" dirty="0" err="1"/>
              <a:t>примакиванием</a:t>
            </a:r>
            <a:r>
              <a:rPr lang="ru-RU" sz="1400" dirty="0"/>
              <a:t> и т. д.).</a:t>
            </a:r>
          </a:p>
          <a:p>
            <a:r>
              <a:rPr lang="ru-RU" sz="1400" b="1" dirty="0"/>
              <a:t> В аппликации :</a:t>
            </a:r>
            <a:r>
              <a:rPr lang="ru-RU" sz="1400" dirty="0"/>
              <a:t> использование различных материалов (бумаги, ткани, природных и бросовых материалов); освоение техники симметричного и ажурного вырезания, обрывной и объёмной аппликации, коллажа; вырезание кругов и овалов, коротких и длинных полосок и т. д.. </a:t>
            </a:r>
          </a:p>
          <a:p>
            <a:r>
              <a:rPr lang="ru-RU" sz="1400" b="1" dirty="0"/>
              <a:t>В лепке:</a:t>
            </a:r>
            <a:r>
              <a:rPr lang="ru-RU" sz="1400" dirty="0"/>
              <a:t> применение различных материалов (пластилин, тесто, снег, песок); создание объёмных и рельефных изображений (рисование пластилином, отпечатки, рисунок стекой); лепка конструктивным и смешанным способом, сглаживание поверхности предмета, </a:t>
            </a:r>
            <a:r>
              <a:rPr lang="ru-RU" sz="1400" dirty="0" err="1"/>
              <a:t>вылепливание</a:t>
            </a:r>
            <a:r>
              <a:rPr lang="ru-RU" sz="1400" dirty="0"/>
              <a:t> мелких деталей; создание многофигурных композиций.</a:t>
            </a:r>
          </a:p>
          <a:p>
            <a:r>
              <a:rPr lang="ru-RU" sz="1400" b="1" dirty="0"/>
              <a:t>В конструировании:</a:t>
            </a:r>
            <a:r>
              <a:rPr lang="ru-RU" sz="1400" dirty="0"/>
              <a:t> освоение техники оригами, конструирования из природного и бросового материала, создание построек различного назначения из пластмассового, деревянного, металлического конструктора.</a:t>
            </a: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35F24F-848E-4766-8090-0F4D7374D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4008" y="980728"/>
            <a:ext cx="438829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76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50304-1BA6-443A-80C6-A742DDF1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Познавательное развитие: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6DBD2-6CB4-49C8-B966-1FA5E7B97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0861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Сформированность представлений о живой и неживой природе, сезонных изменениях в ней и деятельности человека. О растениях, грибах, животных,  как представителях живого в мире природы, их основных жизненных функциях и потребностях, среде обитания. О природных сообществах животных и растений, их взаимосвязи и особенностях приспособления к среде обитания и сезонным изменениям в не. Человеке как живом существе, его сходстве с другими живыми существами и отличиях, природоохранной деятельности человека. О ценности природы как среде жизни человека.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173A22-741D-48EF-8395-5E800F01DF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19" y="1052736"/>
            <a:ext cx="3814762" cy="5302027"/>
          </a:xfrm>
        </p:spPr>
      </p:pic>
    </p:spTree>
    <p:extLst>
      <p:ext uri="{BB962C8B-B14F-4D97-AF65-F5344CB8AC3E}">
        <p14:creationId xmlns:p14="http://schemas.microsoft.com/office/powerpoint/2010/main" val="3197746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B73B0-7090-4C15-BFD1-055EBDBA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075"/>
            <a:ext cx="8229600" cy="9817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/>
              <a:t>Экпериментально</a:t>
            </a:r>
            <a:r>
              <a:rPr lang="ru-RU" sz="3200" dirty="0"/>
              <a:t>-исследовательская деятельность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53F8B1F-3404-4D3B-8A81-F5DC53B57C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9" y="1484784"/>
            <a:ext cx="4038600" cy="36004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A767821-39BF-40BA-A3CC-7B1353908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79" y="2708920"/>
            <a:ext cx="4038600" cy="3821433"/>
          </a:xfrm>
        </p:spPr>
      </p:pic>
    </p:spTree>
    <p:extLst>
      <p:ext uri="{BB962C8B-B14F-4D97-AF65-F5344CB8AC3E}">
        <p14:creationId xmlns:p14="http://schemas.microsoft.com/office/powerpoint/2010/main" val="183288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648072"/>
          </a:xfrm>
        </p:spPr>
        <p:txBody>
          <a:bodyPr/>
          <a:lstStyle/>
          <a:p>
            <a:r>
              <a:rPr lang="ru-RU" dirty="0"/>
              <a:t>               Дополнительное образование ДО Лицея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576" y="1700808"/>
            <a:ext cx="2952328" cy="4499992"/>
          </a:xfrm>
        </p:spPr>
        <p:txBody>
          <a:bodyPr>
            <a:normAutofit/>
          </a:bodyPr>
          <a:lstStyle/>
          <a:p>
            <a:r>
              <a:rPr lang="ru-RU" sz="1800" dirty="0"/>
              <a:t>В нашем ДО работают преподаватели </a:t>
            </a:r>
            <a:r>
              <a:rPr lang="ru-RU" sz="1800" dirty="0" err="1"/>
              <a:t>доп</a:t>
            </a:r>
            <a:r>
              <a:rPr lang="ru-RU" sz="1800" dirty="0"/>
              <a:t> образования – логопеды, обучающие детей старшей , подготовительной групп грамоте, учитель английского языка, хореограф, инструктор по плаванию. Ребятам предложен очень интересный курс  «</a:t>
            </a:r>
            <a:r>
              <a:rPr lang="ru-RU" sz="1800" dirty="0" err="1"/>
              <a:t>Интеллектика</a:t>
            </a:r>
            <a:r>
              <a:rPr lang="ru-RU" sz="1800" dirty="0"/>
              <a:t>», направленный на развитие мышления, памяти,  логики и мелкой моторики рук.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993977-0D6F-451A-9CE3-1760FA46EA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12974" y="1556792"/>
            <a:ext cx="4419466" cy="45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20880" cy="936104"/>
          </a:xfrm>
        </p:spPr>
        <p:txBody>
          <a:bodyPr/>
          <a:lstStyle/>
          <a:p>
            <a:r>
              <a:rPr lang="ru-RU" dirty="0"/>
              <a:t>Дополнительное образование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1340768"/>
            <a:ext cx="2878586" cy="4860032"/>
          </a:xfrm>
        </p:spPr>
        <p:txBody>
          <a:bodyPr>
            <a:normAutofit/>
          </a:bodyPr>
          <a:lstStyle/>
          <a:p>
            <a:r>
              <a:rPr lang="ru-RU" sz="1800" dirty="0"/>
              <a:t>Курс «Ладошки», проводит педагог– психолог. Цель этих занятий  - развитие эмоционального интеллекта и коммуникативных способностей дошкольников</a:t>
            </a:r>
            <a:r>
              <a:rPr lang="ru-RU" sz="2400" dirty="0"/>
              <a:t>.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52DDBE-8B7C-45B8-A2CD-814BF0385B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T:\Дошкольное  отделение\Педагоги\фото 2021-2022\WhatsApp Image 2021-11-08 at 17.06.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1435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B66A9-09C9-4C7B-A0B7-8D06B44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4352"/>
            <a:ext cx="8001000" cy="322360"/>
          </a:xfrm>
        </p:spPr>
        <p:txBody>
          <a:bodyPr/>
          <a:lstStyle/>
          <a:p>
            <a:r>
              <a:rPr lang="ru-RU" dirty="0"/>
              <a:t>     Открытый детский сад – открытым быть здорово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ADC565-CA7F-478D-926C-84C031287EE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5800" y="1052736"/>
            <a:ext cx="6262464" cy="1080120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ДО лицея можно по праву назвать современным детским садом. В прошлом году нашему ДО был присвоен статус областной инновационной площадки « Открытый детский сад – открытым быть здорово</a:t>
            </a:r>
            <a:r>
              <a:rPr lang="ru-RU" dirty="0"/>
              <a:t>».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31518D-4FD7-4E7F-A4AA-0532AB9E6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552" y="2276872"/>
            <a:ext cx="80624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5407496" cy="1224136"/>
          </a:xfrm>
        </p:spPr>
        <p:txBody>
          <a:bodyPr/>
          <a:lstStyle/>
          <a:p>
            <a:r>
              <a:rPr lang="ru-RU" dirty="0"/>
              <a:t>                                   психолог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700808"/>
            <a:ext cx="3526160" cy="4547592"/>
          </a:xfrm>
        </p:spPr>
        <p:txBody>
          <a:bodyPr>
            <a:normAutofit/>
          </a:bodyPr>
          <a:lstStyle/>
          <a:p>
            <a:r>
              <a:rPr lang="ru-RU" sz="2000" dirty="0"/>
              <a:t>В саду работает штатный психолог, который проводит индивидуальные занятия с детьми по запросу педагогов или родителей, а также психолог ведет работу с родителями , предлагая им консультации  по интересующим их вопросам.</a:t>
            </a:r>
          </a:p>
        </p:txBody>
      </p:sp>
      <p:pic>
        <p:nvPicPr>
          <p:cNvPr id="2050" name="Picture 2" descr="T:\Дошкольное  отделение\Педагоги\фото 2021-2022\WhatsApp Image 2021-11-08 at 17.06.2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775"/>
            <a:ext cx="4275969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53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99784" cy="360040"/>
          </a:xfrm>
        </p:spPr>
        <p:txBody>
          <a:bodyPr/>
          <a:lstStyle/>
          <a:p>
            <a:r>
              <a:rPr lang="ru-RU" dirty="0"/>
              <a:t>                         Программа Воспитания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980728"/>
            <a:ext cx="3096344" cy="5292080"/>
          </a:xfrm>
        </p:spPr>
        <p:txBody>
          <a:bodyPr>
            <a:normAutofit/>
          </a:bodyPr>
          <a:lstStyle/>
          <a:p>
            <a:r>
              <a:rPr lang="ru-RU" sz="1600" dirty="0"/>
              <a:t>Кроме основных образовательных программ, программ дополнительного образования мы в ДО реализуем программу Воспитания. Эта программа учитывает возрастные особенности детей и позволяет развивать их в разных направлениях: Физическое развитие, ХЭР,  театральное мастерство, социализация и коммуникация детей, экологическое воспитание. </a:t>
            </a:r>
          </a:p>
          <a:p>
            <a:r>
              <a:rPr lang="ru-RU" sz="1600" dirty="0"/>
              <a:t>В рамках реализации программы воспитания наши ребята принимают активное участие во всероссийских, городских областных конкурсах и показывают высокие результаты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18242C-1B9F-4D2A-B836-4DC77FC236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67944" y="1268760"/>
            <a:ext cx="4762500" cy="38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24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48872" cy="648072"/>
          </a:xfrm>
        </p:spPr>
        <p:txBody>
          <a:bodyPr/>
          <a:lstStyle/>
          <a:p>
            <a:r>
              <a:rPr lang="ru-RU" dirty="0"/>
              <a:t>                             Наши достижения   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576" y="980728"/>
            <a:ext cx="2673424" cy="136815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sz="8000" dirty="0"/>
              <a:t>Так, ежегодно мы участвуем в конкурсе « Браво, дети!»  В прошлом году заняли  1 место.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EB6410-582B-4C2D-A121-AF0D54C64E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980728"/>
            <a:ext cx="531946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49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48872" cy="420960"/>
          </a:xfrm>
        </p:spPr>
        <p:txBody>
          <a:bodyPr/>
          <a:lstStyle/>
          <a:p>
            <a:r>
              <a:rPr lang="ru-RU" dirty="0"/>
              <a:t>                             Наши достижения   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27584" y="1700808"/>
            <a:ext cx="2673424" cy="4547592"/>
          </a:xfrm>
        </p:spPr>
        <p:txBody>
          <a:bodyPr>
            <a:normAutofit/>
          </a:bodyPr>
          <a:lstStyle/>
          <a:p>
            <a:r>
              <a:rPr lang="ru-RU" sz="2000" dirty="0"/>
              <a:t>Традиционным для нас стало и участие в фестивале «Патриотической песни».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CA6C42-FC85-4BF4-8E9D-2A2AB19639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27984" y="692696"/>
            <a:ext cx="417646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47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848872" cy="792088"/>
          </a:xfrm>
        </p:spPr>
        <p:txBody>
          <a:bodyPr/>
          <a:lstStyle/>
          <a:p>
            <a:r>
              <a:rPr lang="ru-RU" dirty="0"/>
              <a:t>                             Наши достижения   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700808"/>
            <a:ext cx="2961456" cy="4547592"/>
          </a:xfrm>
        </p:spPr>
        <p:txBody>
          <a:bodyPr>
            <a:normAutofit/>
          </a:bodyPr>
          <a:lstStyle/>
          <a:p>
            <a:r>
              <a:rPr lang="ru-RU" sz="1800" dirty="0"/>
              <a:t>Активно ребята вместе с родителями участвуют  в тематических выставках творческих работ.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FB36B97-C781-4844-A16B-F30EC3953C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2776"/>
            <a:ext cx="5698976" cy="4466530"/>
          </a:xfrm>
        </p:spPr>
      </p:pic>
    </p:spTree>
    <p:extLst>
      <p:ext uri="{BB962C8B-B14F-4D97-AF65-F5344CB8AC3E}">
        <p14:creationId xmlns:p14="http://schemas.microsoft.com/office/powerpoint/2010/main" val="1144143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1162050"/>
          </a:xfrm>
        </p:spPr>
        <p:txBody>
          <a:bodyPr/>
          <a:lstStyle/>
          <a:p>
            <a:r>
              <a:rPr lang="ru-RU" dirty="0"/>
              <a:t>                     Физическое развитие в ДО                   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628800"/>
            <a:ext cx="2743200" cy="4572000"/>
          </a:xfrm>
        </p:spPr>
        <p:txBody>
          <a:bodyPr/>
          <a:lstStyle/>
          <a:p>
            <a:r>
              <a:rPr lang="ru-RU" sz="1800" dirty="0"/>
              <a:t>Большое внимание уделяется физическому развитию.  Каждое утро во всех группах начинается с утренней зарядки. Занятия физкультурой проводятся с  использованием спортивного инвентаря. Дети участвуют в спортивных соревнованиях</a:t>
            </a:r>
            <a:r>
              <a:rPr lang="ru-RU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4FD734-536F-4250-B41D-3999A93121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09926" y="1628800"/>
            <a:ext cx="4041998" cy="39918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446685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158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1162050"/>
          </a:xfrm>
        </p:spPr>
        <p:txBody>
          <a:bodyPr/>
          <a:lstStyle/>
          <a:p>
            <a:r>
              <a:rPr lang="ru-RU" dirty="0"/>
              <a:t>                       Спортивные соревнования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1647056"/>
            <a:ext cx="2743200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11960" y="1676400"/>
            <a:ext cx="447484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T:\Дошкольное  отделение\Педагоги\фото 2021\3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744416" cy="46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T:\Дошкольное  отделение\Педагоги\фото 2021\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9170"/>
            <a:ext cx="4320480" cy="46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51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610392"/>
          </a:xfrm>
        </p:spPr>
        <p:txBody>
          <a:bodyPr/>
          <a:lstStyle/>
          <a:p>
            <a:r>
              <a:rPr lang="ru-RU" dirty="0"/>
              <a:t>                          Спортивные достижения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68760"/>
            <a:ext cx="2743200" cy="4979640"/>
          </a:xfrm>
        </p:spPr>
        <p:txBody>
          <a:bodyPr>
            <a:normAutofit/>
          </a:bodyPr>
          <a:lstStyle/>
          <a:p>
            <a:r>
              <a:rPr lang="ru-RU" sz="1800" dirty="0"/>
              <a:t>Физическая подготовка наших воспитанников позволяет им успешно  каждый год сдавать нормы ГТО</a:t>
            </a:r>
          </a:p>
        </p:txBody>
      </p:sp>
      <p:pic>
        <p:nvPicPr>
          <p:cNvPr id="6148" name="Picture 4" descr="T:\Дошкольное  отделение\Педагоги\фото 2021\5 (2) - копия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511175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58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92888" cy="1162050"/>
          </a:xfrm>
        </p:spPr>
        <p:txBody>
          <a:bodyPr/>
          <a:lstStyle/>
          <a:p>
            <a:r>
              <a:rPr lang="ru-RU" dirty="0"/>
              <a:t>Творческий потенциал родителей и детей ДО лицея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На территории ДО проходят мероприятия, способствующие творческому развитию детей – утренники, показы – презентации.</a:t>
            </a:r>
          </a:p>
        </p:txBody>
      </p:sp>
      <p:pic>
        <p:nvPicPr>
          <p:cNvPr id="7170" name="Picture 2" descr="T:\Дошкольное  отделение\Педагоги\фото 2021\IMG_20201029_1114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772816"/>
            <a:ext cx="5111750" cy="41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284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Показ – презентация </a:t>
            </a:r>
          </a:p>
        </p:txBody>
      </p:sp>
      <p:pic>
        <p:nvPicPr>
          <p:cNvPr id="8194" name="Picture 2" descr="T:\Дошкольное  отделение\Педагоги\фото 2021-2022\WhatsApp Image 2021-11-08 at 15.20.14 (4)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2484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03860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20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B66A9-09C9-4C7B-A0B7-8D06B44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4352"/>
            <a:ext cx="8001000" cy="322360"/>
          </a:xfrm>
        </p:spPr>
        <p:txBody>
          <a:bodyPr/>
          <a:lstStyle/>
          <a:p>
            <a:r>
              <a:rPr lang="ru-RU" dirty="0"/>
              <a:t>     Открытый детский сад – открытым быть здорово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ADC565-CA7F-478D-926C-84C031287EE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7584" y="908720"/>
            <a:ext cx="2789618" cy="5256585"/>
          </a:xfrm>
        </p:spPr>
        <p:txBody>
          <a:bodyPr>
            <a:normAutofit fontScale="77500" lnSpcReduction="20000"/>
          </a:bodyPr>
          <a:lstStyle/>
          <a:p>
            <a:r>
              <a:rPr lang="ru-RU" sz="1900" dirty="0"/>
              <a:t>Цель работы нашего детского сада – стать центром всестороннего развития дошкольников.  Во всех сферах деятельности сада произошли масштабные изменения.  Во всех группах сделан ремонт, установлена новая мебель. Группы разделены на зоны: учебная , игровая, зона творчества, уголок дежурства. Каждая группа оснащена учебным материалом, наглядными пособиями, дидактическими играми, игрушками для с/р игр, и выносным материалом для прогулок. Увеличилось количество спорт инвентаря, появилось оборудование для экспериментально – исследовательской деятельности. Многие тематические занятия проходят с использованием ИКТ – технологий: интерактивная доска, интерактивный стол, пол</a:t>
            </a:r>
            <a:r>
              <a:rPr lang="ru-RU" dirty="0"/>
              <a:t>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6277552-838D-442A-8DCD-2AEF2ED3C4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052736"/>
            <a:ext cx="5111750" cy="4858864"/>
          </a:xfrm>
        </p:spPr>
      </p:pic>
    </p:spTree>
    <p:extLst>
      <p:ext uri="{BB962C8B-B14F-4D97-AF65-F5344CB8AC3E}">
        <p14:creationId xmlns:p14="http://schemas.microsoft.com/office/powerpoint/2010/main" val="104586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FAE1F-D880-4FC9-BF68-6F17C76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Трудовое и Экологическое воспитание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622D154-40AB-4977-8D2E-7C778331A1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0"/>
            <a:ext cx="4038600" cy="3028950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C259BBC9-E977-4D9C-8226-B270A808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28" y="1484784"/>
            <a:ext cx="4038600" cy="4434840"/>
          </a:xfrm>
        </p:spPr>
        <p:txBody>
          <a:bodyPr>
            <a:normAutofit/>
          </a:bodyPr>
          <a:lstStyle/>
          <a:p>
            <a:r>
              <a:rPr lang="ru-RU" sz="1800" dirty="0"/>
              <a:t>Большая роль в ДО отводится экологическому  и трудовому воспитанию дошкольников. Ребята участвуют в акции « Сдай макулатуру сохрани дерево», выращивают огород на окне с помощью растительной фермы.</a:t>
            </a:r>
          </a:p>
        </p:txBody>
      </p:sp>
    </p:spTree>
    <p:extLst>
      <p:ext uri="{BB962C8B-B14F-4D97-AF65-F5344CB8AC3E}">
        <p14:creationId xmlns:p14="http://schemas.microsoft.com/office/powerpoint/2010/main" val="2497701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FAE1F-D880-4FC9-BF68-6F17C76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Трудовое и Экологическое воспитание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C5DA258-3845-4C96-A065-590B53BC31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176463" cy="472596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7074A51-21BE-40A8-9A7E-37B9CDD1D2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4104456" cy="4725963"/>
          </a:xfrm>
        </p:spPr>
      </p:pic>
    </p:spTree>
    <p:extLst>
      <p:ext uri="{BB962C8B-B14F-4D97-AF65-F5344CB8AC3E}">
        <p14:creationId xmlns:p14="http://schemas.microsoft.com/office/powerpoint/2010/main" val="1581105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92888" cy="504056"/>
          </a:xfrm>
        </p:spPr>
        <p:txBody>
          <a:bodyPr/>
          <a:lstStyle/>
          <a:p>
            <a:r>
              <a:rPr lang="ru-RU" dirty="0"/>
              <a:t>                      </a:t>
            </a:r>
            <a:r>
              <a:rPr lang="ru-RU" sz="3200" dirty="0"/>
              <a:t>Проектная деятельность в ДО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1800" dirty="0"/>
              <a:t>Каждая группа ДО работает  над реализацией определенных проектов.  Это и долгосрочные проекты: патриотическое воспитание (тематические занятия, мероприятия, приуроченные к важным датам в истории нашего государства, нашего города, экскурсии)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T:\Дошкольное  отделение\Педагоги\фото 2021\IMG-20210501-WA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525658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43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936104"/>
          </a:xfrm>
        </p:spPr>
        <p:txBody>
          <a:bodyPr>
            <a:normAutofit/>
          </a:bodyPr>
          <a:lstStyle/>
          <a:p>
            <a:r>
              <a:rPr lang="ru-RU" sz="2800" dirty="0"/>
              <a:t>                   </a:t>
            </a:r>
            <a:r>
              <a:rPr lang="ru-RU" sz="3200" dirty="0"/>
              <a:t>Патриотическое воспитание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T:\Дошкольное  отделение\Педагоги\фото 2021\IMG-20210501-WA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43662"/>
            <a:ext cx="410445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T:\Дошкольное  отделение\Педагоги\фото 2021\IMG-20210501-WA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43662"/>
            <a:ext cx="41106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80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FAE1F-D880-4FC9-BF68-6F17C76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Патриотическое воспитание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5CD2524-B1B2-4314-B1DE-E30A0B4B42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254624" cy="36004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4A0B4BE-2F38-40B0-B47A-7FCC18603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3344"/>
            <a:ext cx="4464496" cy="3685976"/>
          </a:xfrm>
        </p:spPr>
      </p:pic>
    </p:spTree>
    <p:extLst>
      <p:ext uri="{BB962C8B-B14F-4D97-AF65-F5344CB8AC3E}">
        <p14:creationId xmlns:p14="http://schemas.microsoft.com/office/powerpoint/2010/main" val="1805662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FAE1F-D880-4FC9-BF68-6F17C76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Патриотическое воспитание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783580D-0267-488E-9283-B0A997C8FE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2279"/>
            <a:ext cx="4038600" cy="443484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084CC5D-C5CD-49B5-9CFD-8BC8058A68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22279"/>
            <a:ext cx="4540696" cy="4434840"/>
          </a:xfrm>
        </p:spPr>
      </p:pic>
    </p:spTree>
    <p:extLst>
      <p:ext uri="{BB962C8B-B14F-4D97-AF65-F5344CB8AC3E}">
        <p14:creationId xmlns:p14="http://schemas.microsoft.com/office/powerpoint/2010/main" val="2399219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9"/>
            <a:ext cx="7704856" cy="648072"/>
          </a:xfrm>
        </p:spPr>
        <p:txBody>
          <a:bodyPr/>
          <a:lstStyle/>
          <a:p>
            <a:r>
              <a:rPr lang="ru-RU" dirty="0"/>
              <a:t>                            </a:t>
            </a:r>
            <a:r>
              <a:rPr lang="ru-RU" sz="3200" dirty="0" err="1"/>
              <a:t>Здоровьесбережение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Проект </a:t>
            </a:r>
            <a:r>
              <a:rPr lang="ru-RU" sz="1800" dirty="0" err="1"/>
              <a:t>здоровьесбережения</a:t>
            </a:r>
            <a:r>
              <a:rPr lang="ru-RU" sz="1800" dirty="0"/>
              <a:t> включает в себя спортивные мероприятия между воспитанниками групп, С привлечением родителей «Мама, папа, я  - спортивная семья», занятия в бассейне, активный отдых на прогулке  (подвижные игры)</a:t>
            </a:r>
          </a:p>
        </p:txBody>
      </p:sp>
      <p:pic>
        <p:nvPicPr>
          <p:cNvPr id="11266" name="Picture 2" descr="T:\Дошкольное  отделение\Педагоги\фото 2021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511175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78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3DA2A-5CAE-4F1B-981F-88116ED5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Занятия в бассейне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5E0346-0D0A-41B9-BF3C-7A2751DA3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7" y="908050"/>
            <a:ext cx="7222066" cy="5416550"/>
          </a:xfrm>
        </p:spPr>
      </p:pic>
    </p:spTree>
    <p:extLst>
      <p:ext uri="{BB962C8B-B14F-4D97-AF65-F5344CB8AC3E}">
        <p14:creationId xmlns:p14="http://schemas.microsoft.com/office/powerpoint/2010/main" val="4196725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919664" cy="864096"/>
          </a:xfrm>
        </p:spPr>
        <p:txBody>
          <a:bodyPr/>
          <a:lstStyle/>
          <a:p>
            <a:r>
              <a:rPr lang="ru-RU" dirty="0"/>
              <a:t>               Проект «Дорожная безопасность»                        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/>
              <a:t>В ДО создана команда ЮПИД, которая активно участвует в конкурсах ПДД. В пошлом году наша команда ЮПИД заняла 1 место в городском, а потом и в областном конкурсе ПДД. К реализации проекта активно подключаются родители. Совместно с ребятами родители участвуют в акции «Родительский патруль». Также участники команды ЮПИД проводят агитационные мероприятия с детьми младшего возраста.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T:\Дошкольное  отделение\Педагоги\фото 2021\IMG_20210209_153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90" y="1700808"/>
            <a:ext cx="5109765" cy="45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77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DDBBE-C02E-4C45-9BC2-E6D02AD6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 Проект « Дорожная безопасность»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EEF27C0-0688-4B5E-97E5-B4086610F8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248472" cy="3168352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8599562-2155-49D9-9C7E-DF63C6A0F5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76872"/>
            <a:ext cx="4038600" cy="4104456"/>
          </a:xfrm>
        </p:spPr>
      </p:pic>
    </p:spTree>
    <p:extLst>
      <p:ext uri="{BB962C8B-B14F-4D97-AF65-F5344CB8AC3E}">
        <p14:creationId xmlns:p14="http://schemas.microsoft.com/office/powerpoint/2010/main" val="24258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8E099-FA08-41DB-BC7F-60AC98B5E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04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48072"/>
          </a:xfrm>
        </p:spPr>
        <p:txBody>
          <a:bodyPr>
            <a:normAutofit/>
          </a:bodyPr>
          <a:lstStyle/>
          <a:p>
            <a:r>
              <a:rPr lang="ru-RU" sz="2800" dirty="0"/>
              <a:t>                                  Команда ЮПИД «Огонек»                                   </a:t>
            </a:r>
          </a:p>
        </p:txBody>
      </p:sp>
      <p:pic>
        <p:nvPicPr>
          <p:cNvPr id="12290" name="Picture 2" descr="T:\Дошкольное  отделение\Педагоги\фото 2021\IMG_20210210_1535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68760"/>
            <a:ext cx="433082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T:\Дошкольное  отделение\Педагоги\фото 2021\IMG_20210211_101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42" y="2060848"/>
            <a:ext cx="432884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44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7021F-54FF-44E9-BA39-F41FDF6F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Проектная деятельность</a:t>
            </a:r>
            <a:br>
              <a:rPr lang="ru-RU" sz="3600" dirty="0"/>
            </a:br>
            <a:r>
              <a:rPr lang="ru-RU" sz="3600" dirty="0"/>
              <a:t>«Крошка хлеба»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4F5C8AB-9C18-43FA-B056-9CDB71C082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248472" cy="3353590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E0A5311-38C2-47AF-B592-4662495B9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235"/>
            <a:ext cx="4392488" cy="3703168"/>
          </a:xfrm>
        </p:spPr>
      </p:pic>
    </p:spTree>
    <p:extLst>
      <p:ext uri="{BB962C8B-B14F-4D97-AF65-F5344CB8AC3E}">
        <p14:creationId xmlns:p14="http://schemas.microsoft.com/office/powerpoint/2010/main" val="3615420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920880" cy="1162050"/>
          </a:xfrm>
        </p:spPr>
        <p:txBody>
          <a:bodyPr/>
          <a:lstStyle/>
          <a:p>
            <a:r>
              <a:rPr lang="ru-RU" dirty="0"/>
              <a:t>                       Кружковая работа в ДО Лицея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628800"/>
            <a:ext cx="2880320" cy="4572000"/>
          </a:xfrm>
        </p:spPr>
        <p:txBody>
          <a:bodyPr>
            <a:normAutofit/>
          </a:bodyPr>
          <a:lstStyle/>
          <a:p>
            <a:r>
              <a:rPr lang="ru-RU" sz="1800" dirty="0"/>
              <a:t>В нашем ДО ведется кружковая работа.</a:t>
            </a:r>
          </a:p>
          <a:p>
            <a:r>
              <a:rPr lang="ru-RU" sz="1800" dirty="0"/>
              <a:t>Математический кружок «Математическая вертикаль», </a:t>
            </a:r>
          </a:p>
          <a:p>
            <a:r>
              <a:rPr lang="ru-RU" sz="1800" dirty="0"/>
              <a:t>« Белая ладья»</a:t>
            </a:r>
          </a:p>
          <a:p>
            <a:r>
              <a:rPr lang="ru-RU" sz="1800" dirty="0"/>
              <a:t>олимпийские шашки), </a:t>
            </a:r>
          </a:p>
          <a:p>
            <a:r>
              <a:rPr lang="ru-RU" sz="1800" dirty="0"/>
              <a:t> «</a:t>
            </a:r>
            <a:r>
              <a:rPr lang="ru-RU" sz="1800" dirty="0" err="1"/>
              <a:t>Мультстудия</a:t>
            </a:r>
            <a:r>
              <a:rPr lang="ru-RU" sz="1800" dirty="0"/>
              <a:t>»  </a:t>
            </a:r>
          </a:p>
          <a:p>
            <a:r>
              <a:rPr lang="ru-RU" sz="1800" dirty="0"/>
              <a:t>«Основы финансовой грамотности». </a:t>
            </a:r>
          </a:p>
          <a:p>
            <a:r>
              <a:rPr lang="ru-RU" sz="1800" dirty="0"/>
              <a:t>Также у ребят есть возможность заниматься в студии танца, секции карате, футбола.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T:\Дошкольное  отделение\Педагоги\фото 2021-2022\WhatsApp Image 2021-11-08 at 15.20.14 (6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5436096" cy="46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25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A275-E052-4596-8A44-CC588CB5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Духовно-нравственное воспитание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0B8AE29-CA45-415F-BE26-9F2ECF01E8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104456" cy="30289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43DC331-1013-4593-A5E3-BDFD14F35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52936"/>
            <a:ext cx="4250682" cy="3172966"/>
          </a:xfrm>
        </p:spPr>
      </p:pic>
    </p:spTree>
    <p:extLst>
      <p:ext uri="{BB962C8B-B14F-4D97-AF65-F5344CB8AC3E}">
        <p14:creationId xmlns:p14="http://schemas.microsoft.com/office/powerpoint/2010/main" val="1524516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DDBBE-C02E-4C45-9BC2-E6D02AD6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r>
              <a:rPr lang="ru-RU" sz="3600" b="1"/>
              <a:t>Социально-коммуникативное развитие: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6EB9F6-2C8B-4CE4-87F3-F87873FE9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8701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Ребёнок проявляет интерес к правилам безопасного поведения, может привести примеры правильного поведения в отдельных опасных ситуациях; Под присмотром взрослого умеет пользоваться опасными бытовыми предметами (ножницы, иголки) и электроприборами (магнитофон, телевизор, пылесос).  Осторожен при общении с незнакомыми животными.  Соблюдает правила дорожного движения, правильно ведёт себя в транспорте; Правильно ведёт себя на воде, на солнце; Не вступает в контакт с незнакомыми людьми на улице; В случае возникновения неожиданных, опасных для жизни и здоровья ситуаций, умеет привлечь внимание взрослого.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235F1CD-A2E4-46B9-85BA-0753EBE7A4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388296" cy="4248472"/>
          </a:xfrm>
        </p:spPr>
      </p:pic>
    </p:spTree>
    <p:extLst>
      <p:ext uri="{BB962C8B-B14F-4D97-AF65-F5344CB8AC3E}">
        <p14:creationId xmlns:p14="http://schemas.microsoft.com/office/powerpoint/2010/main" val="821764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DDBBE-C02E-4C45-9BC2-E6D02AD6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/>
          </a:bodyPr>
          <a:lstStyle/>
          <a:p>
            <a:r>
              <a:rPr lang="ru-RU" sz="3600" b="1" dirty="0"/>
              <a:t>Социально-коммуникативное развитие:</a:t>
            </a:r>
            <a:endParaRPr lang="ru-RU" sz="36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9651139-7EA7-45D0-9C3E-E7506AE751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19" y="1052736"/>
            <a:ext cx="4186807" cy="3312368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9959F23-67B3-440E-A394-025EB7503D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88840"/>
            <a:ext cx="40386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75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Уроки безопасности </a:t>
            </a:r>
          </a:p>
        </p:txBody>
      </p:sp>
      <p:pic>
        <p:nvPicPr>
          <p:cNvPr id="1026" name="Picture 2" descr="T:\Дошкольное  отделение\Педагоги\фото 2021-2022\WhatsApp Image 2021-10-27 at 18.22.04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3204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Дошкольное  отделение\Педагоги\фото 2021-2022\WhatsApp Image 2021-11-08 at 15.23.01 (6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98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82528"/>
          </a:xfrm>
        </p:spPr>
        <p:txBody>
          <a:bodyPr>
            <a:normAutofit fontScale="90000"/>
          </a:bodyPr>
          <a:lstStyle/>
          <a:p>
            <a:r>
              <a:rPr lang="ru-RU" sz="800" dirty="0"/>
              <a:t>15.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864439"/>
          </a:xfrm>
        </p:spPr>
        <p:txBody>
          <a:bodyPr>
            <a:normAutofit fontScale="92500" lnSpcReduction="20000"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выпускники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Любящие  свой народ, свою Родину;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уважающие и принимающие ценности семьи и общества;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любознательные , активно и заинтересованно познающие мир;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владеющие основами умения учиться, способные к организации собственной деятельности;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самостоятельно действовать и отвечать за свои поступки перед семьей и обществом;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доброжелательные, умеющие слушать и слышать собеседника, обосновывать свою позицию, высказывать свое мнение;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выполняющие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здорового и безопасного для себя и для окружающих образа жизни.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34CBF-D12D-4455-BB5F-499754100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84071-971B-4FF9-AD5A-1F2797DB5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9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992888" cy="648072"/>
          </a:xfrm>
        </p:spPr>
        <p:txBody>
          <a:bodyPr/>
          <a:lstStyle/>
          <a:p>
            <a:r>
              <a:rPr lang="ru-RU" dirty="0"/>
              <a:t>Учебные программы , реализуемые в ДО Лицея.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60" y="1772816"/>
            <a:ext cx="3528392" cy="4644008"/>
          </a:xfrm>
        </p:spPr>
        <p:txBody>
          <a:bodyPr>
            <a:normAutofit/>
          </a:bodyPr>
          <a:lstStyle/>
          <a:p>
            <a:r>
              <a:rPr lang="ru-RU" sz="1800" dirty="0"/>
              <a:t>С нынешнего учебного года ДО работает по двум образовательным программам : «От рождения до школы» под редакцией Н.Е. </a:t>
            </a:r>
            <a:r>
              <a:rPr lang="ru-RU" sz="1800" dirty="0" err="1"/>
              <a:t>Вераксы</a:t>
            </a:r>
            <a:r>
              <a:rPr lang="ru-RU" sz="1800" dirty="0"/>
              <a:t>, и в качестве эксперимента в младшей группе реализуется программа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55CFA1-99F4-4CAD-AC68-98E2B44852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5936" y="1772816"/>
            <a:ext cx="469086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800" dirty="0"/>
              <a:t>1.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292935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sz="2400" dirty="0"/>
          </a:p>
          <a:p>
            <a:pPr lvl="0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55FFED-BC7E-4756-B49A-95F5441D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992888" cy="648072"/>
          </a:xfrm>
        </p:spPr>
        <p:txBody>
          <a:bodyPr/>
          <a:lstStyle/>
          <a:p>
            <a:r>
              <a:rPr lang="ru-RU" dirty="0"/>
              <a:t>Учебные программы , реализуемые в ДО Лицея.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60" y="1772816"/>
            <a:ext cx="3528392" cy="4644008"/>
          </a:xfrm>
        </p:spPr>
        <p:txBody>
          <a:bodyPr>
            <a:normAutofit/>
          </a:bodyPr>
          <a:lstStyle/>
          <a:p>
            <a:r>
              <a:rPr lang="ru-RU" sz="1800" dirty="0"/>
              <a:t>«Вдохновение»- эта программа позволяет сократить сроки и  упростить  процесс адаптации малышей, способствует развитию образного мышления. Эта программа направлена на всестороннее развитие детей с учетом их индивидуальных возможностей. </a:t>
            </a:r>
          </a:p>
          <a:p>
            <a:r>
              <a:rPr lang="ru-RU" sz="1800" dirty="0"/>
              <a:t>Каждое утро у малышей начинается с  ««утреннего круга», где ребята вместе с воспитателем в непринужденной обстановке получают массу положительных эмоций.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2F3CC67-9762-418B-AE12-275D223D11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24" y="1268760"/>
            <a:ext cx="4332039" cy="4979640"/>
          </a:xfrm>
        </p:spPr>
      </p:pic>
    </p:spTree>
    <p:extLst>
      <p:ext uri="{BB962C8B-B14F-4D97-AF65-F5344CB8AC3E}">
        <p14:creationId xmlns:p14="http://schemas.microsoft.com/office/powerpoint/2010/main" val="3792654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709</TotalTime>
  <Words>1569</Words>
  <Application>Microsoft Office PowerPoint</Application>
  <PresentationFormat>Экран (4:3)</PresentationFormat>
  <Paragraphs>104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Constantia</vt:lpstr>
      <vt:lpstr>Times New Roman</vt:lpstr>
      <vt:lpstr>Wingdings 2</vt:lpstr>
      <vt:lpstr>Поток</vt:lpstr>
      <vt:lpstr>Муниципальное автономное образовательное учреждение «Лицей № 11»</vt:lpstr>
      <vt:lpstr>     Открытый детский сад – открытым быть здорово </vt:lpstr>
      <vt:lpstr>     Открытый детский сад – открытым быть здорово </vt:lpstr>
      <vt:lpstr>Презентация PowerPoint</vt:lpstr>
      <vt:lpstr>Презентация PowerPoint</vt:lpstr>
      <vt:lpstr>Презентация PowerPoint</vt:lpstr>
      <vt:lpstr>Учебные программы , реализуемые в ДО Лицея.</vt:lpstr>
      <vt:lpstr>1.</vt:lpstr>
      <vt:lpstr>Учебные программы , реализуемые в ДО Лицея.</vt:lpstr>
      <vt:lpstr>          Адаптация малышей </vt:lpstr>
      <vt:lpstr>Подготовка к школе – основная задача учебной деятельности ДО Лицея</vt:lpstr>
      <vt:lpstr>                     Учебная деятельность в ДО</vt:lpstr>
      <vt:lpstr>Формирование элементарных математических представлений</vt:lpstr>
      <vt:lpstr>Развитие речи</vt:lpstr>
      <vt:lpstr>Художественно-эстетическое развитие: </vt:lpstr>
      <vt:lpstr>Познавательное развитие: </vt:lpstr>
      <vt:lpstr>Экпериментально-исследовательская деятельность</vt:lpstr>
      <vt:lpstr>               Дополнительное образование ДО Лицея </vt:lpstr>
      <vt:lpstr>Дополнительное образование </vt:lpstr>
      <vt:lpstr>                                   психолог</vt:lpstr>
      <vt:lpstr>                         Программа Воспитания</vt:lpstr>
      <vt:lpstr>                             Наши достижения     </vt:lpstr>
      <vt:lpstr>                             Наши достижения     </vt:lpstr>
      <vt:lpstr>                             Наши достижения     </vt:lpstr>
      <vt:lpstr>                     Физическое развитие в ДО                     </vt:lpstr>
      <vt:lpstr>                       Спортивные соревнования</vt:lpstr>
      <vt:lpstr>                          Спортивные достижения</vt:lpstr>
      <vt:lpstr>Творческий потенциал родителей и детей ДО лицея</vt:lpstr>
      <vt:lpstr>             Показ – презентация </vt:lpstr>
      <vt:lpstr>Трудовое и Экологическое воспитание</vt:lpstr>
      <vt:lpstr>Трудовое и Экологическое воспитание</vt:lpstr>
      <vt:lpstr>                      Проектная деятельность в ДО</vt:lpstr>
      <vt:lpstr>                   Патриотическое воспитание       </vt:lpstr>
      <vt:lpstr>Патриотическое воспитание</vt:lpstr>
      <vt:lpstr>Патриотическое воспитание</vt:lpstr>
      <vt:lpstr>                            Здоровьесбережение</vt:lpstr>
      <vt:lpstr>Занятия в бассейне</vt:lpstr>
      <vt:lpstr>               Проект «Дорожная безопасность»                          </vt:lpstr>
      <vt:lpstr> Проект « Дорожная безопасность»</vt:lpstr>
      <vt:lpstr>                                  Команда ЮПИД «Огонек»                                   </vt:lpstr>
      <vt:lpstr>Проектная деятельность «Крошка хлеба» </vt:lpstr>
      <vt:lpstr>                       Кружковая работа в ДО Лицея</vt:lpstr>
      <vt:lpstr>Духовно-нравственное воспитание</vt:lpstr>
      <vt:lpstr>Социально-коммуникативное развитие:</vt:lpstr>
      <vt:lpstr>Социально-коммуникативное развитие:</vt:lpstr>
      <vt:lpstr>             Уроки безопасности </vt:lpstr>
      <vt:lpstr>15.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Мой</dc:creator>
  <cp:lastModifiedBy>Елена Беликеева</cp:lastModifiedBy>
  <cp:revision>87</cp:revision>
  <dcterms:created xsi:type="dcterms:W3CDTF">2019-08-09T12:15:49Z</dcterms:created>
  <dcterms:modified xsi:type="dcterms:W3CDTF">2021-11-09T06:13:47Z</dcterms:modified>
</cp:coreProperties>
</file>